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65" r:id="rId4"/>
    <p:sldId id="266" r:id="rId5"/>
    <p:sldId id="262" r:id="rId6"/>
    <p:sldId id="258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3D4B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5A58A-D487-4C8B-8AB7-DD3BB4E27805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07496-D497-4B2D-864E-1752345ED5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3243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ой шабл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90519" y="6044768"/>
            <a:ext cx="2743200" cy="365125"/>
          </a:xfrm>
        </p:spPr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674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793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65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37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83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153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52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800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37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50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762AA-6FF4-4CA2-8039-65A321A800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15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740" y="5424455"/>
            <a:ext cx="2665723" cy="1184877"/>
          </a:xfrm>
          <a:prstGeom prst="rect">
            <a:avLst/>
          </a:prstGeom>
        </p:spPr>
      </p:pic>
      <p:sp>
        <p:nvSpPr>
          <p:cNvPr id="11" name="Shape 179"/>
          <p:cNvSpPr txBox="1">
            <a:spLocks/>
          </p:cNvSpPr>
          <p:nvPr/>
        </p:nvSpPr>
        <p:spPr>
          <a:xfrm>
            <a:off x="2547257" y="485939"/>
            <a:ext cx="7419703" cy="30149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1800" b="1" dirty="0" smtClean="0">
              <a:solidFill>
                <a:srgbClr val="000000"/>
              </a:solidFill>
            </a:endParaRP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1800" b="1" dirty="0" smtClean="0"/>
              <a:t>Лучшие образовательные практики ТГУ – 2016</a:t>
            </a: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1800" b="1" dirty="0" smtClean="0"/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1800" b="1" dirty="0" smtClean="0"/>
              <a:t>Лучшая практика привлечения работодателей к учебному процессу</a:t>
            </a: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800" b="1" dirty="0" smtClean="0"/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800" b="1" dirty="0" smtClean="0">
              <a:solidFill>
                <a:srgbClr val="000000"/>
              </a:solidFill>
            </a:endParaRP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800" b="1" dirty="0" smtClean="0">
              <a:solidFill>
                <a:srgbClr val="000000"/>
              </a:solidFill>
            </a:endParaRP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800" b="1" dirty="0" smtClean="0">
                <a:solidFill>
                  <a:srgbClr val="009999"/>
                </a:solidFill>
              </a:rPr>
              <a:t>ПРОГРАММА </a:t>
            </a: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2800" b="1" dirty="0" smtClean="0">
              <a:solidFill>
                <a:srgbClr val="009999"/>
              </a:solidFill>
            </a:endParaRP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2800" b="1" dirty="0" smtClean="0">
                <a:solidFill>
                  <a:srgbClr val="009999"/>
                </a:solidFill>
              </a:rPr>
              <a:t>      </a:t>
            </a:r>
            <a:endParaRPr lang="ru-RU" sz="2800" b="1" dirty="0" smtClean="0">
              <a:solidFill>
                <a:srgbClr val="009999"/>
              </a:solidFill>
            </a:endParaRPr>
          </a:p>
          <a:p>
            <a:pPr algn="ctr"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r>
              <a:rPr lang="ru-RU" sz="6600" b="1" dirty="0" smtClean="0">
                <a:solidFill>
                  <a:srgbClr val="009999"/>
                </a:solidFill>
              </a:rPr>
              <a:t>СТАЖЕР   </a:t>
            </a:r>
            <a:r>
              <a:rPr lang="ru-RU" sz="6600" b="1" dirty="0" err="1" smtClean="0">
                <a:solidFill>
                  <a:srgbClr val="009999"/>
                </a:solidFill>
              </a:rPr>
              <a:t>СИБУРа</a:t>
            </a:r>
            <a:endParaRPr lang="ru-RU" sz="6600" b="1" dirty="0" smtClean="0">
              <a:solidFill>
                <a:srgbClr val="009999"/>
              </a:solidFill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1740" b="1" dirty="0" smtClean="0">
              <a:solidFill>
                <a:srgbClr val="000000"/>
              </a:solidFill>
            </a:endParaRPr>
          </a:p>
          <a:p>
            <a:pPr defTabSz="897833">
              <a:lnSpc>
                <a:spcPts val="2300"/>
              </a:lnSpc>
              <a:defRPr sz="1800">
                <a:solidFill>
                  <a:srgbClr val="000000"/>
                </a:solidFill>
              </a:defRPr>
            </a:pPr>
            <a:endParaRPr lang="ru-RU" sz="1740" dirty="0">
              <a:solidFill>
                <a:srgbClr val="000000"/>
              </a:solidFill>
            </a:endParaRPr>
          </a:p>
        </p:txBody>
      </p:sp>
      <p:pic>
        <p:nvPicPr>
          <p:cNvPr id="5" name="Рисунок 4" descr="Sibur_logo_RU_C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73736" y="5468445"/>
            <a:ext cx="3113313" cy="104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426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Shape 10"/>
          <p:cNvSpPr txBox="1">
            <a:spLocks/>
          </p:cNvSpPr>
          <p:nvPr/>
        </p:nvSpPr>
        <p:spPr>
          <a:xfrm>
            <a:off x="1369440" y="0"/>
            <a:ext cx="8772288" cy="1770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7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>
              <a:defRPr sz="1800"/>
            </a:pPr>
            <a:r>
              <a:rPr lang="ru-RU" sz="4000" dirty="0" smtClean="0">
                <a:solidFill>
                  <a:srgbClr val="009999"/>
                </a:solidFill>
              </a:rPr>
              <a:t>/</a:t>
            </a:r>
            <a:r>
              <a:rPr lang="ru-RU" sz="4000" dirty="0" smtClean="0">
                <a:solidFill>
                  <a:srgbClr val="009999"/>
                </a:solidFill>
              </a:rPr>
              <a:t>Юридическая поддержка </a:t>
            </a:r>
            <a:r>
              <a:rPr lang="ru-RU" sz="4000" dirty="0" err="1" smtClean="0">
                <a:solidFill>
                  <a:srgbClr val="009999"/>
                </a:solidFill>
              </a:rPr>
              <a:t>СИБУРа</a:t>
            </a:r>
            <a:r>
              <a:rPr lang="ru-RU" sz="4000" dirty="0" smtClean="0">
                <a:solidFill>
                  <a:srgbClr val="009999"/>
                </a:solidFill>
              </a:rPr>
              <a:t> </a:t>
            </a:r>
            <a:endParaRPr lang="ru-RU" sz="4000" dirty="0">
              <a:solidFill>
                <a:srgbClr val="009999"/>
              </a:solidFill>
            </a:endParaRPr>
          </a:p>
        </p:txBody>
      </p:sp>
      <p:sp>
        <p:nvSpPr>
          <p:cNvPr id="4" name="Shape 11"/>
          <p:cNvSpPr txBox="1">
            <a:spLocks/>
          </p:cNvSpPr>
          <p:nvPr/>
        </p:nvSpPr>
        <p:spPr>
          <a:xfrm>
            <a:off x="1356377" y="2064086"/>
            <a:ext cx="7740255" cy="2514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700" kern="1200">
                <a:solidFill>
                  <a:srgbClr val="53535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26 регионов России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75 иностранных юрисдикций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Более 200 юристов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Конкурс 300 человек на место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29779" y="5912693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356604" y="6072169"/>
            <a:ext cx="507417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СТАЖЕР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СИБУРа</a:t>
            </a:r>
            <a:endParaRPr sz="12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65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Shape 10"/>
          <p:cNvSpPr txBox="1">
            <a:spLocks/>
          </p:cNvSpPr>
          <p:nvPr/>
        </p:nvSpPr>
        <p:spPr>
          <a:xfrm>
            <a:off x="1369440" y="0"/>
            <a:ext cx="8772288" cy="1770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7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>
              <a:defRPr sz="1800"/>
            </a:pPr>
            <a:r>
              <a:rPr lang="ru-RU" sz="4000" dirty="0" smtClean="0">
                <a:solidFill>
                  <a:srgbClr val="009999"/>
                </a:solidFill>
              </a:rPr>
              <a:t>/Стажер </a:t>
            </a:r>
            <a:endParaRPr lang="ru-RU" sz="4000" dirty="0">
              <a:solidFill>
                <a:srgbClr val="009999"/>
              </a:solidFill>
            </a:endParaRPr>
          </a:p>
        </p:txBody>
      </p:sp>
      <p:sp>
        <p:nvSpPr>
          <p:cNvPr id="4" name="Shape 11"/>
          <p:cNvSpPr txBox="1">
            <a:spLocks/>
          </p:cNvSpPr>
          <p:nvPr/>
        </p:nvSpPr>
        <p:spPr>
          <a:xfrm>
            <a:off x="1369440" y="1933457"/>
            <a:ext cx="9720926" cy="38664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700" kern="1200">
                <a:solidFill>
                  <a:srgbClr val="53535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 </a:t>
            </a:r>
            <a:r>
              <a:rPr lang="ru-RU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практикоориентированных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мини-курсов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юристы </a:t>
            </a:r>
            <a:r>
              <a:rPr lang="ru-RU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СИБУРа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 разных площадок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эксперты ведущих российских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и международных юридических фирм: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White&amp;Case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Goltsblat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BLP, Antitrust Advisory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 др.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посещение </a:t>
            </a:r>
            <a:r>
              <a:rPr lang="ru-RU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ЗапСибНефтехима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                       (крупнейший инвестиционный проект – более 200 млрд. рублей)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стажировка 6 мес. на </a:t>
            </a:r>
            <a:r>
              <a:rPr lang="ru-RU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Томскнефтехиме</a:t>
            </a:r>
            <a:endParaRPr lang="ru-RU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трудоустройство на одно из предприятий холдинга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29779" y="5912693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356604" y="6072169"/>
            <a:ext cx="507417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СТАЖЕР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СИБУРа</a:t>
            </a:r>
            <a:endParaRPr sz="12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65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Shape 10"/>
          <p:cNvSpPr txBox="1">
            <a:spLocks/>
          </p:cNvSpPr>
          <p:nvPr/>
        </p:nvSpPr>
        <p:spPr>
          <a:xfrm>
            <a:off x="1369440" y="0"/>
            <a:ext cx="8772288" cy="1770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7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>
              <a:defRPr sz="1800"/>
            </a:pPr>
            <a:r>
              <a:rPr lang="ru-RU" sz="4000" dirty="0" smtClean="0">
                <a:solidFill>
                  <a:srgbClr val="009999"/>
                </a:solidFill>
              </a:rPr>
              <a:t>/Стажер </a:t>
            </a:r>
            <a:endParaRPr lang="ru-RU" sz="4000" dirty="0">
              <a:solidFill>
                <a:srgbClr val="009999"/>
              </a:solidFill>
            </a:endParaRPr>
          </a:p>
        </p:txBody>
      </p:sp>
      <p:sp>
        <p:nvSpPr>
          <p:cNvPr id="4" name="Shape 11"/>
          <p:cNvSpPr txBox="1">
            <a:spLocks/>
          </p:cNvSpPr>
          <p:nvPr/>
        </p:nvSpPr>
        <p:spPr>
          <a:xfrm>
            <a:off x="1369440" y="1724451"/>
            <a:ext cx="9720926" cy="3866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700" kern="1200">
                <a:solidFill>
                  <a:srgbClr val="53535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Студенты получают работу в одной из крупнейших российских компаний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СИБУР привлекает на работу талантливых выпускников, владеющих глубокими академическими знаниями и при этом имеющих адекватные представления о практической деятельности юриста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ТГУ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идет дальше ожиданий студентов, предлагая им уникальную возможность для самореализации</a:t>
            </a:r>
          </a:p>
          <a:p>
            <a:pPr lvl="0" algn="l">
              <a:spcBef>
                <a:spcPts val="1800"/>
              </a:spcBef>
              <a:buFont typeface="Arial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Продвижение Университета во внешней среде, развитие кооперации ТГУ и работодателей 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29779" y="5912693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356604" y="6072169"/>
            <a:ext cx="507417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СТАЖЕР </a:t>
            </a:r>
            <a:r>
              <a:rPr lang="ru-RU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СИБУРа</a:t>
            </a:r>
            <a:endParaRPr sz="12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965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577A16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7703" y="2050869"/>
            <a:ext cx="6276704" cy="4184468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Shape 10"/>
          <p:cNvSpPr txBox="1">
            <a:spLocks/>
          </p:cNvSpPr>
          <p:nvPr/>
        </p:nvSpPr>
        <p:spPr>
          <a:xfrm>
            <a:off x="1345378" y="-84224"/>
            <a:ext cx="8772288" cy="17706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7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l">
              <a:defRPr sz="1800"/>
            </a:pPr>
            <a:r>
              <a:rPr lang="ru-RU" sz="4000" dirty="0" smtClean="0">
                <a:solidFill>
                  <a:srgbClr val="009999"/>
                </a:solidFill>
              </a:rPr>
              <a:t>/Соглашение о сотрудничестве</a:t>
            </a:r>
            <a:endParaRPr lang="ru-RU" sz="4000" dirty="0">
              <a:solidFill>
                <a:srgbClr val="009999"/>
              </a:solidFill>
            </a:endParaRPr>
          </a:p>
        </p:txBody>
      </p:sp>
      <p:sp>
        <p:nvSpPr>
          <p:cNvPr id="4" name="Shape 11"/>
          <p:cNvSpPr txBox="1">
            <a:spLocks/>
          </p:cNvSpPr>
          <p:nvPr/>
        </p:nvSpPr>
        <p:spPr>
          <a:xfrm>
            <a:off x="1369440" y="1673375"/>
            <a:ext cx="7740255" cy="492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700" kern="1200">
                <a:solidFill>
                  <a:srgbClr val="535353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октября 2016 г. 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29779" y="5912693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4"/>
          <p:cNvSpPr/>
          <p:nvPr/>
        </p:nvSpPr>
        <p:spPr>
          <a:xfrm>
            <a:off x="1408856" y="6124421"/>
            <a:ext cx="507417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СТАЖЕР </a:t>
            </a:r>
            <a:r>
              <a:rPr lang="ru-RU" sz="1200" b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Сибура</a:t>
            </a:r>
            <a:endParaRPr sz="12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50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762AA-6FF4-4CA2-8039-65A321A8002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Shape 188"/>
          <p:cNvSpPr/>
          <p:nvPr/>
        </p:nvSpPr>
        <p:spPr>
          <a:xfrm>
            <a:off x="1282749" y="869851"/>
            <a:ext cx="8093459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5600" b="1">
                <a:solidFill>
                  <a:srgbClr val="FFFFFF"/>
                </a:solidFill>
              </a:defRPr>
            </a:lvl1pPr>
          </a:lstStyle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lang="ru-RU" sz="7200" b="1" dirty="0" smtClean="0">
                <a:solidFill>
                  <a:srgbClr val="FFFFFF"/>
                </a:solidFill>
              </a:rPr>
              <a:t>Большое название </a:t>
            </a:r>
          </a:p>
          <a:p>
            <a:pPr lvl="0" algn="l">
              <a:defRPr sz="1800" b="0">
                <a:solidFill>
                  <a:srgbClr val="000000"/>
                </a:solidFill>
              </a:defRPr>
            </a:pPr>
            <a:r>
              <a:rPr lang="ru-RU" sz="7200" b="1" dirty="0" smtClean="0">
                <a:solidFill>
                  <a:srgbClr val="FFFFFF"/>
                </a:solidFill>
              </a:rPr>
              <a:t>раздела</a:t>
            </a:r>
            <a:endParaRPr lang="ru-RU" sz="7200" b="1" dirty="0">
              <a:solidFill>
                <a:srgbClr val="FFFFFF"/>
              </a:solidFill>
            </a:endParaRPr>
          </a:p>
        </p:txBody>
      </p:sp>
      <p:sp>
        <p:nvSpPr>
          <p:cNvPr id="10" name="Shape 189"/>
          <p:cNvSpPr/>
          <p:nvPr/>
        </p:nvSpPr>
        <p:spPr>
          <a:xfrm>
            <a:off x="1379001" y="3358647"/>
            <a:ext cx="5358704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 sz="25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 err="1">
                <a:solidFill>
                  <a:srgbClr val="FFFFFF"/>
                </a:solidFill>
              </a:rPr>
              <a:t>Небольшой</a:t>
            </a:r>
            <a:r>
              <a:rPr sz="3200" dirty="0">
                <a:solidFill>
                  <a:srgbClr val="FFFFFF"/>
                </a:solidFill>
              </a:rPr>
              <a:t> </a:t>
            </a:r>
            <a:r>
              <a:rPr sz="3200" dirty="0" err="1">
                <a:solidFill>
                  <a:srgbClr val="FFFFFF"/>
                </a:solidFill>
              </a:rPr>
              <a:t>подзаголовок</a:t>
            </a:r>
            <a:endParaRPr sz="3200" dirty="0">
              <a:solidFill>
                <a:srgbClr val="FFFFFF"/>
              </a:solidFill>
            </a:endParaRPr>
          </a:p>
        </p:txBody>
      </p:sp>
      <p:pic>
        <p:nvPicPr>
          <p:cNvPr id="11" name="Рисунок 10" descr="ZEYsoOFDP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804" y="261256"/>
            <a:ext cx="9242697" cy="5199017"/>
          </a:xfrm>
          <a:prstGeom prst="rect">
            <a:avLst/>
          </a:prstGeom>
        </p:spPr>
      </p:pic>
      <p:pic>
        <p:nvPicPr>
          <p:cNvPr id="7" name="Рисунок 6" descr="-BWcOAkgpa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7245" y="3639638"/>
            <a:ext cx="5233853" cy="294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924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00"/>
          <p:cNvSpPr/>
          <p:nvPr/>
        </p:nvSpPr>
        <p:spPr>
          <a:xfrm>
            <a:off x="889784" y="1535597"/>
            <a:ext cx="7562325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 b="1" dirty="0" err="1">
                <a:solidFill>
                  <a:schemeClr val="bg1"/>
                </a:solidFill>
              </a:rPr>
              <a:t>Спасибо</a:t>
            </a:r>
            <a:r>
              <a:rPr sz="6000" b="1" dirty="0">
                <a:solidFill>
                  <a:schemeClr val="bg1"/>
                </a:solidFill>
              </a:rPr>
              <a:t> </a:t>
            </a:r>
            <a:r>
              <a:rPr sz="6000" b="1" dirty="0" err="1" smtClean="0">
                <a:solidFill>
                  <a:schemeClr val="bg1"/>
                </a:solidFill>
              </a:rPr>
              <a:t>за</a:t>
            </a:r>
            <a:r>
              <a:rPr sz="6000" b="1" dirty="0" smtClean="0">
                <a:solidFill>
                  <a:schemeClr val="bg1"/>
                </a:solidFill>
              </a:rPr>
              <a:t> </a:t>
            </a:r>
            <a:r>
              <a:rPr sz="6000" b="1" dirty="0" err="1">
                <a:solidFill>
                  <a:schemeClr val="bg1"/>
                </a:solidFill>
              </a:rPr>
              <a:t>внимание</a:t>
            </a:r>
            <a:r>
              <a:rPr sz="6000" b="1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783" y="4848725"/>
            <a:ext cx="1324027" cy="1515191"/>
          </a:xfrm>
          <a:prstGeom prst="rect">
            <a:avLst/>
          </a:prstGeom>
        </p:spPr>
      </p:pic>
      <p:sp>
        <p:nvSpPr>
          <p:cNvPr id="7" name="Shape 200"/>
          <p:cNvSpPr/>
          <p:nvPr/>
        </p:nvSpPr>
        <p:spPr>
          <a:xfrm>
            <a:off x="8452109" y="4723743"/>
            <a:ext cx="3105976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>
                <a:solidFill>
                  <a:srgbClr val="535353"/>
                </a:solidFill>
              </a:defRPr>
            </a:lvl1pPr>
          </a:lstStyle>
          <a:p>
            <a:r>
              <a:rPr lang="ru-RU" sz="1400" dirty="0" smtClean="0">
                <a:solidFill>
                  <a:schemeClr val="bg1"/>
                </a:solidFill>
              </a:rPr>
              <a:t>Национальный </a:t>
            </a:r>
            <a:r>
              <a:rPr lang="ru-RU" sz="1600" dirty="0">
                <a:solidFill>
                  <a:schemeClr val="bg1"/>
                </a:solidFill>
              </a:rPr>
              <a:t>исследовательский</a:t>
            </a:r>
          </a:p>
          <a:p>
            <a:r>
              <a:rPr lang="ru-RU" sz="1400" dirty="0">
                <a:solidFill>
                  <a:schemeClr val="bg1"/>
                </a:solidFill>
              </a:rPr>
              <a:t>Томский государственный </a:t>
            </a:r>
            <a:r>
              <a:rPr lang="ru-RU" sz="1400" dirty="0" smtClean="0">
                <a:solidFill>
                  <a:schemeClr val="bg1"/>
                </a:solidFill>
              </a:rPr>
              <a:t>университет</a:t>
            </a:r>
            <a:endParaRPr lang="ru-RU" sz="1400" dirty="0">
              <a:solidFill>
                <a:schemeClr val="bg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8" name="Shape 200"/>
          <p:cNvSpPr/>
          <p:nvPr/>
        </p:nvSpPr>
        <p:spPr>
          <a:xfrm>
            <a:off x="8452109" y="5361104"/>
            <a:ext cx="2996972" cy="1046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>
                <a:solidFill>
                  <a:srgbClr val="535353"/>
                </a:solidFill>
              </a:defRPr>
            </a:lvl1pPr>
          </a:lstStyle>
          <a:p>
            <a:r>
              <a:rPr lang="ru-RU" sz="1200" dirty="0" smtClean="0">
                <a:solidFill>
                  <a:schemeClr val="bg1"/>
                </a:solidFill>
              </a:rPr>
              <a:t>634050</a:t>
            </a:r>
            <a:r>
              <a:rPr lang="ru-RU" sz="1200" dirty="0">
                <a:solidFill>
                  <a:schemeClr val="bg1"/>
                </a:solidFill>
              </a:rPr>
              <a:t>, г. Томск, пр. Ленина, 36</a:t>
            </a:r>
          </a:p>
          <a:p>
            <a:r>
              <a:rPr lang="ru-RU" sz="1200" dirty="0">
                <a:solidFill>
                  <a:schemeClr val="bg1"/>
                </a:solidFill>
              </a:rPr>
              <a:t>+7 (3822) 52-98-52</a:t>
            </a:r>
            <a:r>
              <a:rPr lang="ru-RU" sz="1200" dirty="0" smtClean="0">
                <a:solidFill>
                  <a:schemeClr val="bg1"/>
                </a:solidFill>
              </a:rPr>
              <a:t>, +</a:t>
            </a:r>
            <a:r>
              <a:rPr lang="ru-RU" sz="1200" dirty="0">
                <a:solidFill>
                  <a:schemeClr val="bg1"/>
                </a:solidFill>
              </a:rPr>
              <a:t>7 (3822) 52-95-85 (факс)</a:t>
            </a:r>
          </a:p>
          <a:p>
            <a:r>
              <a:rPr lang="ru-RU" sz="1200" dirty="0" smtClean="0">
                <a:solidFill>
                  <a:schemeClr val="bg1"/>
                </a:solidFill>
              </a:rPr>
              <a:t>rector@tsu.ru</a:t>
            </a:r>
          </a:p>
          <a:p>
            <a:endParaRPr lang="ru-RU" sz="1200" dirty="0">
              <a:solidFill>
                <a:schemeClr val="bg1"/>
              </a:solidFill>
            </a:endParaRPr>
          </a:p>
          <a:p>
            <a:r>
              <a:rPr lang="ru-RU" sz="1400" b="1" dirty="0">
                <a:solidFill>
                  <a:schemeClr val="bg1"/>
                </a:solidFill>
              </a:rPr>
              <a:t>www.tsu.ru</a:t>
            </a:r>
          </a:p>
        </p:txBody>
      </p:sp>
    </p:spTree>
    <p:extLst>
      <p:ext uri="{BB962C8B-B14F-4D97-AF65-F5344CB8AC3E}">
        <p14:creationId xmlns:p14="http://schemas.microsoft.com/office/powerpoint/2010/main" xmlns="" val="2602012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222</Words>
  <Application>Microsoft Office PowerPoint</Application>
  <PresentationFormat>Произвольный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Katya Shestakova</dc:creator>
  <cp:lastModifiedBy>Алексей</cp:lastModifiedBy>
  <cp:revision>11</cp:revision>
  <dcterms:created xsi:type="dcterms:W3CDTF">2015-09-03T07:45:20Z</dcterms:created>
  <dcterms:modified xsi:type="dcterms:W3CDTF">2016-11-27T07:07:33Z</dcterms:modified>
</cp:coreProperties>
</file>